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5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1.xml" ContentType="application/vnd.openxmlformats-officedocument.presentationml.notesSlide+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93"/>
  </p:notesMasterIdLst>
  <p:handoutMasterIdLst>
    <p:handoutMasterId r:id="rId94"/>
  </p:handoutMasterIdLst>
  <p:sldIdLst>
    <p:sldId id="447" r:id="rId8"/>
    <p:sldId id="416" r:id="rId9"/>
    <p:sldId id="448" r:id="rId10"/>
    <p:sldId id="449" r:id="rId11"/>
    <p:sldId id="450" r:id="rId12"/>
    <p:sldId id="451" r:id="rId13"/>
    <p:sldId id="337" r:id="rId14"/>
    <p:sldId id="257" r:id="rId15"/>
    <p:sldId id="427" r:id="rId16"/>
    <p:sldId id="277"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28" r:id="rId31"/>
    <p:sldId id="426" r:id="rId32"/>
    <p:sldId id="282" r:id="rId33"/>
    <p:sldId id="278" r:id="rId34"/>
    <p:sldId id="279" r:id="rId35"/>
    <p:sldId id="280" r:id="rId36"/>
    <p:sldId id="375" r:id="rId37"/>
    <p:sldId id="376" r:id="rId38"/>
    <p:sldId id="377" r:id="rId39"/>
    <p:sldId id="378" r:id="rId40"/>
    <p:sldId id="379" r:id="rId41"/>
    <p:sldId id="283" r:id="rId42"/>
    <p:sldId id="380" r:id="rId43"/>
    <p:sldId id="284" r:id="rId44"/>
    <p:sldId id="373" r:id="rId45"/>
    <p:sldId id="403" r:id="rId46"/>
    <p:sldId id="381" r:id="rId47"/>
    <p:sldId id="417" r:id="rId48"/>
    <p:sldId id="452" r:id="rId49"/>
    <p:sldId id="383" r:id="rId50"/>
    <p:sldId id="385" r:id="rId51"/>
    <p:sldId id="386" r:id="rId52"/>
    <p:sldId id="387" r:id="rId53"/>
    <p:sldId id="415" r:id="rId54"/>
    <p:sldId id="388" r:id="rId55"/>
    <p:sldId id="285" r:id="rId56"/>
    <p:sldId id="429" r:id="rId57"/>
    <p:sldId id="418" r:id="rId58"/>
    <p:sldId id="389" r:id="rId59"/>
    <p:sldId id="419" r:id="rId60"/>
    <p:sldId id="390" r:id="rId61"/>
    <p:sldId id="394" r:id="rId62"/>
    <p:sldId id="296" r:id="rId63"/>
    <p:sldId id="297" r:id="rId64"/>
    <p:sldId id="303" r:id="rId65"/>
    <p:sldId id="294" r:id="rId66"/>
    <p:sldId id="411" r:id="rId67"/>
    <p:sldId id="298" r:id="rId68"/>
    <p:sldId id="412" r:id="rId69"/>
    <p:sldId id="299" r:id="rId70"/>
    <p:sldId id="391" r:id="rId71"/>
    <p:sldId id="425" r:id="rId72"/>
    <p:sldId id="396" r:id="rId73"/>
    <p:sldId id="421" r:id="rId74"/>
    <p:sldId id="453" r:id="rId75"/>
    <p:sldId id="392" r:id="rId76"/>
    <p:sldId id="397" r:id="rId77"/>
    <p:sldId id="413" r:id="rId78"/>
    <p:sldId id="399" r:id="rId79"/>
    <p:sldId id="306" r:id="rId80"/>
    <p:sldId id="414" r:id="rId81"/>
    <p:sldId id="400" r:id="rId82"/>
    <p:sldId id="309" r:id="rId83"/>
    <p:sldId id="311" r:id="rId84"/>
    <p:sldId id="312" r:id="rId85"/>
    <p:sldId id="430" r:id="rId86"/>
    <p:sldId id="422" r:id="rId87"/>
    <p:sldId id="423" r:id="rId88"/>
    <p:sldId id="410" r:id="rId89"/>
    <p:sldId id="424" r:id="rId90"/>
    <p:sldId id="446" r:id="rId91"/>
    <p:sldId id="454" r:id="rId92"/>
  </p:sldIdLst>
  <p:sldSz cx="9144000" cy="6858000" type="screen4x3"/>
  <p:notesSz cx="6858000" cy="9144000"/>
  <p:custDataLst>
    <p:tags r:id="rId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9072" autoAdjust="0"/>
  </p:normalViewPr>
  <p:slideViewPr>
    <p:cSldViewPr snapToGrid="0">
      <p:cViewPr varScale="1">
        <p:scale>
          <a:sx n="73" d="100"/>
          <a:sy n="73" d="100"/>
        </p:scale>
        <p:origin x="170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tags" Target="tags/tag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257470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92177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413381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9173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0794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8559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70222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79193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115816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5213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92668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076388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443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09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511861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3868915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68755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675646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1"/>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124437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91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420640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049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00640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293799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6" name="Flowchart: Stored Data 15"/>
          <p:cNvSpPr/>
          <p:nvPr userDrawn="1"/>
        </p:nvSpPr>
        <p:spPr>
          <a:xfrm>
            <a:off x="0" y="6510338"/>
            <a:ext cx="7740650"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7" name="Flowchart: Stored Data 16"/>
          <p:cNvSpPr/>
          <p:nvPr userDrawn="1"/>
        </p:nvSpPr>
        <p:spPr>
          <a:xfrm>
            <a:off x="0" y="6562726"/>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8" name="Flowchart: Stored Data 17"/>
          <p:cNvSpPr/>
          <p:nvPr userDrawn="1"/>
        </p:nvSpPr>
        <p:spPr>
          <a:xfrm>
            <a:off x="-1588" y="6637339"/>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7" y="6307139"/>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411854"/>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4.png"/><Relationship Id="rId4" Type="http://schemas.openxmlformats.org/officeDocument/2006/relationships/hyperlink" Target="https://jupyter.org/try-jupyter/la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7.png"/><Relationship Id="rId4" Type="http://schemas.openxmlformats.org/officeDocument/2006/relationships/hyperlink" Target="https://jupyter.org/try-jupyter/la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python.org/download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28.png"/><Relationship Id="rId4" Type="http://schemas.openxmlformats.org/officeDocument/2006/relationships/hyperlink" Target="https://atom.io/"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5.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30.xml"/><Relationship Id="rId1" Type="http://schemas.openxmlformats.org/officeDocument/2006/relationships/tags" Target="../tags/tag16.xml"/><Relationship Id="rId5" Type="http://schemas.openxmlformats.org/officeDocument/2006/relationships/image" Target="../media/image12.png"/><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3.png"/><Relationship Id="rId4" Type="http://schemas.openxmlformats.org/officeDocument/2006/relationships/hyperlink" Target="https://www.anaco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Schedule</a:t>
            </a:r>
            <a:endParaRPr lang="en-SG" dirty="0">
              <a:solidFill>
                <a:schemeClr val="bg1"/>
              </a:solidFill>
            </a:endParaRPr>
          </a:p>
        </p:txBody>
      </p:sp>
    </p:spTree>
    <p:custDataLst>
      <p:tags r:id="rId1"/>
    </p:custDataLst>
    <p:extLst>
      <p:ext uri="{BB962C8B-B14F-4D97-AF65-F5344CB8AC3E}">
        <p14:creationId xmlns:p14="http://schemas.microsoft.com/office/powerpoint/2010/main" val="35867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a:t>JupyterLab</a:t>
            </a:r>
            <a:r>
              <a:rPr lang="en-US" dirty="0"/>
              <a:t> can be launched by typing in the following URL in the address bar of your internet browser:</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387193323"/>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p>
          <a:p>
            <a:pPr marL="811213" lvl="1" indent="-354013" algn="l">
              <a:buFont typeface="Wingdings" panose="05000000000000000000" pitchFamily="2" charset="2"/>
              <a:buChar char="Ø"/>
            </a:pPr>
            <a:r>
              <a:rPr lang="en-US" dirty="0"/>
              <a:t>Create and run code in one environment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What is the optimal size of a chuck of code in a single cell</a:t>
            </a:r>
          </a:p>
          <a:p>
            <a:pPr marL="811213" lvl="1" indent="-354013" algn="l">
              <a:buFont typeface="Wingdings" panose="05000000000000000000" pitchFamily="2" charset="2"/>
              <a:buChar char="Ø"/>
            </a:pPr>
            <a:r>
              <a:rPr lang="en-US" dirty="0"/>
              <a:t>One function</a:t>
            </a:r>
          </a:p>
          <a:p>
            <a:pPr marL="811213" lvl="1" indent="-354013" algn="l">
              <a:buFont typeface="Wingdings" panose="05000000000000000000" pitchFamily="2" charset="2"/>
              <a:buChar char="Ø"/>
            </a:pPr>
            <a:r>
              <a:rPr lang="en-US" dirty="0"/>
              <a:t>Not more than 3 lines</a:t>
            </a:r>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354204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slides</a:t>
            </a:r>
          </a:p>
          <a:p>
            <a:pPr marL="354013" indent="-354013">
              <a:buFont typeface="Arial" panose="020B0604020202020204" pitchFamily="34" charset="0"/>
              <a:buChar char="•"/>
            </a:pPr>
            <a:r>
              <a:rPr lang="en-US" dirty="0"/>
              <a:t>Note that the look-and-feel of some program output displays shown on the slides are a bit different from what you see on </a:t>
            </a:r>
            <a:r>
              <a:rPr lang="en-US" dirty="0" err="1"/>
              <a:t>Jupyter</a:t>
            </a:r>
            <a:r>
              <a:rPr lang="en-US" dirty="0"/>
              <a:t> notebook or lab. </a:t>
            </a:r>
          </a:p>
          <a:p>
            <a:pPr marL="354013" indent="-354013">
              <a:buFont typeface="Arial" panose="020B0604020202020204" pitchFamily="34" charset="0"/>
              <a:buChar char="•"/>
            </a:pPr>
            <a:r>
              <a:rPr lang="en-US" dirty="0"/>
              <a:t>But the contents should be the same.</a:t>
            </a:r>
          </a:p>
          <a:p>
            <a:endParaRPr lang="en-US" u="sng" dirty="0"/>
          </a:p>
          <a:p>
            <a:r>
              <a:rPr lang="en-US" i="1" dirty="0">
                <a:solidFill>
                  <a:srgbClr val="FF0000"/>
                </a:solidFill>
              </a:rPr>
              <a:t>In the Study Guide, we further introduce the use of other </a:t>
            </a:r>
            <a:r>
              <a:rPr lang="en-US" b="1" i="1" dirty="0">
                <a:solidFill>
                  <a:srgbClr val="FF0000"/>
                </a:solidFill>
              </a:rPr>
              <a:t>optional</a:t>
            </a:r>
            <a:r>
              <a:rPr lang="en-US" i="1" dirty="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0" y="0"/>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GBA Groups</a:t>
            </a:r>
            <a:endParaRPr lang="en-SG" altLang="en-US" sz="2100"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54442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2090" y="1740854"/>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427934" y="902579"/>
            <a:ext cx="1158241" cy="1676550"/>
          </a:xfrm>
          <a:prstGeom prst="rect">
            <a:avLst/>
          </a:prstGeom>
        </p:spPr>
      </p:pic>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SUSS Associate faculty: </a:t>
            </a:r>
            <a:r>
              <a:rPr lang="en-US" altLang="en-US" sz="2100" dirty="0" err="1">
                <a:solidFill>
                  <a:schemeClr val="bg1"/>
                </a:solidFill>
                <a:latin typeface="Lucida Sans" panose="020B0602030504020204" pitchFamily="34" charset="0"/>
                <a:ea typeface="ヒラギノ角ゴ Pro W3"/>
                <a:cs typeface="ヒラギノ角ゴ Pro W3"/>
              </a:rPr>
              <a:t>Dr</a:t>
            </a:r>
            <a:r>
              <a:rPr lang="en-US" altLang="en-US" sz="2100" dirty="0">
                <a:solidFill>
                  <a:schemeClr val="bg1"/>
                </a:solidFill>
                <a:latin typeface="Lucida Sans" panose="020B0602030504020204" pitchFamily="34" charset="0"/>
                <a:ea typeface="ヒラギノ角ゴ Pro W3"/>
                <a:cs typeface="ヒラギノ角ゴ Pro W3"/>
              </a:rPr>
              <a:t> Munish Kumar</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92599" y="16265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301596" y="1960829"/>
            <a:ext cx="4216400" cy="4026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612090" y="3897160"/>
            <a:ext cx="4200768" cy="2090281"/>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uses various commands to print the data and target values of  the Housing data.</a:t>
            </a:r>
          </a:p>
          <a:p>
            <a:r>
              <a:rPr lang="en-US" dirty="0"/>
              <a:t>Finally, we will also plot a histogram of the housing prices</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a:t>
            </a:r>
            <a:r>
              <a:rPr lang="en-US"/>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401F915-04DB-FDE9-8F76-09C9B6AD04BC}"/>
              </a:ext>
            </a:extLst>
          </p:cNvPr>
          <p:cNvSpPr>
            <a:spLocks noGrp="1"/>
          </p:cNvSpPr>
          <p:nvPr>
            <p:ph type="subTitle" idx="1"/>
          </p:nvPr>
        </p:nvSpPr>
        <p:spPr/>
        <p:txBody>
          <a:bodyPr/>
          <a:lstStyle/>
          <a:p>
            <a:r>
              <a:rPr lang="en-SG" b="1" dirty="0"/>
              <a:t>https://www.practicepython.org/</a:t>
            </a:r>
          </a:p>
        </p:txBody>
      </p:sp>
      <p:sp>
        <p:nvSpPr>
          <p:cNvPr id="3" name="Title 2">
            <a:extLst>
              <a:ext uri="{FF2B5EF4-FFF2-40B4-BE49-F238E27FC236}">
                <a16:creationId xmlns:a16="http://schemas.microsoft.com/office/drawing/2014/main" id="{DA27C8A1-29D4-0E78-2998-B44B38D098E7}"/>
              </a:ext>
            </a:extLst>
          </p:cNvPr>
          <p:cNvSpPr>
            <a:spLocks noGrp="1"/>
          </p:cNvSpPr>
          <p:nvPr>
            <p:ph type="title"/>
          </p:nvPr>
        </p:nvSpPr>
        <p:spPr/>
        <p:txBody>
          <a:bodyPr/>
          <a:lstStyle/>
          <a:p>
            <a:r>
              <a:rPr lang="en-US" dirty="0"/>
              <a:t>Practice	</a:t>
            </a:r>
            <a:endParaRPr lang="en-SG" dirty="0"/>
          </a:p>
        </p:txBody>
      </p:sp>
    </p:spTree>
    <p:extLst>
      <p:ext uri="{BB962C8B-B14F-4D97-AF65-F5344CB8AC3E}">
        <p14:creationId xmlns:p14="http://schemas.microsoft.com/office/powerpoint/2010/main" val="54379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a:t>
            </a:r>
            <a:r>
              <a:rPr lang="en-US" dirty="0"/>
              <a:t> Lab, </a:t>
            </a:r>
            <a:r>
              <a:rPr lang="en-US" dirty="0" err="1"/>
              <a:t>Jupyter</a:t>
            </a:r>
            <a:r>
              <a:rPr lang="en-US" dirty="0"/>
              <a:t> Notebook, </a:t>
            </a:r>
            <a:r>
              <a:rPr lang="en-US" dirty="0" err="1"/>
              <a:t>Spyder</a:t>
            </a:r>
            <a:r>
              <a:rPr lang="en-US" dirty="0"/>
              <a:t>,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3155</TotalTime>
  <Words>9683</Words>
  <Application>Microsoft Office PowerPoint</Application>
  <PresentationFormat>On-screen Show (4:3)</PresentationFormat>
  <Paragraphs>961</Paragraphs>
  <Slides>85</Slides>
  <Notes>61</Notes>
  <HiddenSlides>8</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85</vt:i4>
      </vt:variant>
    </vt:vector>
  </HeadingPairs>
  <TitlesOfParts>
    <vt:vector size="102" baseType="lpstr">
      <vt:lpstr>Arial</vt:lpstr>
      <vt:lpstr>Calibri</vt:lpstr>
      <vt:lpstr>Calibri Light</vt:lpstr>
      <vt:lpstr>Cambria Math</vt:lpstr>
      <vt:lpstr>Consolas</vt:lpstr>
      <vt:lpstr>Courier New</vt:lpstr>
      <vt:lpstr>Lucida Sans</vt:lpstr>
      <vt:lpstr>Lucida Sans</vt:lpstr>
      <vt:lpstr>Montserrat Medium</vt:lpstr>
      <vt:lpstr>Palatino Linotype</vt:lpstr>
      <vt:lpstr>Symbol</vt:lpstr>
      <vt:lpstr>Times New Roman</vt:lpstr>
      <vt:lpstr>Wingdings</vt:lpstr>
      <vt:lpstr>SBIZ</vt:lpstr>
      <vt:lpstr>3_Office Theme</vt:lpstr>
      <vt:lpstr>Office Theme</vt:lpstr>
      <vt:lpstr>1_Office Theme</vt:lpstr>
      <vt:lpstr>ANL252</vt:lpstr>
      <vt:lpstr>ANL252 – Assessments, weightage, deadlines</vt:lpstr>
      <vt:lpstr>ANL252 – GBA Groups</vt:lpstr>
      <vt:lpstr>Learning Objectives of ANL201 </vt:lpstr>
      <vt:lpstr>Introductions</vt:lpstr>
      <vt:lpstr>SUSS Associate faculty: Dr Munish Kumar</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vt:lpstr>
      <vt:lpstr>Activity (discuss how the codes work)</vt:lpstr>
      <vt:lpstr>Activity (discuss how the codes work)</vt:lpstr>
      <vt:lpstr>Discussion</vt:lpstr>
      <vt:lpstr>Discussion (answers)</vt:lpstr>
      <vt:lpstr>Activity for Study Unit 1</vt:lpstr>
      <vt:lpstr>Practice </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238</cp:revision>
  <dcterms:created xsi:type="dcterms:W3CDTF">2012-07-12T02:13:12Z</dcterms:created>
  <dcterms:modified xsi:type="dcterms:W3CDTF">2023-01-20T03:22:25Z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